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63" r:id="rId10"/>
    <p:sldId id="273" r:id="rId11"/>
    <p:sldId id="264" r:id="rId12"/>
    <p:sldId id="265" r:id="rId13"/>
    <p:sldId id="266" r:id="rId14"/>
    <p:sldId id="274" r:id="rId15"/>
    <p:sldId id="267" r:id="rId16"/>
    <p:sldId id="268" r:id="rId17"/>
    <p:sldId id="269" r:id="rId18"/>
    <p:sldId id="270" r:id="rId19"/>
    <p:sldId id="275" r:id="rId20"/>
    <p:sldId id="277" r:id="rId21"/>
    <p:sldId id="278" r:id="rId22"/>
    <p:sldId id="280" r:id="rId23"/>
    <p:sldId id="279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3.png"/><Relationship Id="rId4" Type="http://schemas.openxmlformats.org/officeDocument/2006/relationships/image" Target="../media/image1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91DD5-F4AF-C249-8392-D53F070FF7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Flight Data Clustering Using EP-Means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F168-9ABE-BD4E-A4E9-C85C2FF93A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Brandon Sams</a:t>
            </a:r>
          </a:p>
          <a:p>
            <a:r>
              <a:rPr lang="en-US" dirty="0"/>
              <a:t>05Mar2021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FA62AD-FE8D-1748-928D-142D6EB07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56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73"/>
    </mc:Choice>
    <mc:Fallback>
      <p:transition spd="slow" advTm="10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D23B-0E76-EE46-8E6C-CF159F65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</a:t>
            </a:r>
            <a:r>
              <a:rPr lang="en-US" dirty="0" err="1"/>
              <a:t>DataSet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980F4-8FF6-944F-A49B-6F08CAB629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BE6161-44B9-0D4F-A874-1C5F50C49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95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9"/>
    </mc:Choice>
    <mc:Fallback>
      <p:transition spd="slow" advTm="7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F207D-080E-9F43-A6FA-DE5C80A2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FF190334-FAD0-4F4C-880F-E0FEDEB8E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49404" y="746125"/>
            <a:ext cx="5803254" cy="54721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90FC-64FF-9942-88BA-2F61FA338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Flight Duration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Probability Distribution for each route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Bureau of Transportation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2009-2018 data</a:t>
            </a:r>
          </a:p>
          <a:p>
            <a:r>
              <a:rPr lang="en-US" sz="2400" dirty="0"/>
              <a:t>	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6D4A48-3EEE-2243-9685-C0B7D9D324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43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08"/>
    </mc:Choice>
    <mc:Fallback>
      <p:transition spd="slow" advTm="46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820C-C7B4-2B47-9D88-9EC2EEFC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9A47A-CD4F-7447-892C-E1BC8DD2B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Came as .csv files, one per year</a:t>
            </a:r>
          </a:p>
          <a:p>
            <a:r>
              <a:rPr lang="en-US" dirty="0"/>
              <a:t>Each row was a flight</a:t>
            </a:r>
          </a:p>
          <a:p>
            <a:r>
              <a:rPr lang="en-US" dirty="0"/>
              <a:t>Loaded them as 10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Append </a:t>
            </a:r>
            <a:r>
              <a:rPr lang="en-US" dirty="0" err="1"/>
              <a:t>dataframes</a:t>
            </a:r>
            <a:r>
              <a:rPr lang="en-US" dirty="0"/>
              <a:t> together</a:t>
            </a:r>
          </a:p>
          <a:p>
            <a:r>
              <a:rPr lang="en-US" dirty="0"/>
              <a:t>Basic cleaning</a:t>
            </a:r>
          </a:p>
          <a:p>
            <a:pPr lvl="1"/>
            <a:r>
              <a:rPr lang="en-US" dirty="0"/>
              <a:t>Remove extra columns</a:t>
            </a:r>
          </a:p>
          <a:p>
            <a:pPr lvl="1"/>
            <a:r>
              <a:rPr lang="en-US" dirty="0"/>
              <a:t>Add a ROUTE column</a:t>
            </a:r>
          </a:p>
          <a:p>
            <a:pPr lvl="1"/>
            <a:r>
              <a:rPr lang="en-US" dirty="0"/>
              <a:t>Remove rows with missing data</a:t>
            </a:r>
          </a:p>
          <a:p>
            <a:pPr lvl="1"/>
            <a:r>
              <a:rPr lang="en-US" dirty="0"/>
              <a:t>Remove routes with less than 1000 flights</a:t>
            </a:r>
          </a:p>
          <a:p>
            <a:r>
              <a:rPr lang="en-US" dirty="0"/>
              <a:t>Save back to a .csv file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C2E785-50A3-E844-AB37-F6E80DC07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6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498"/>
    </mc:Choice>
    <mc:Fallback>
      <p:transition spd="slow" advTm="8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8D90-66A8-CF4B-8B0C-BBFDDB6BE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a Distribution</a:t>
            </a:r>
          </a:p>
        </p:txBody>
      </p:sp>
      <p:pic>
        <p:nvPicPr>
          <p:cNvPr id="6" name="Content Placeholder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0BADDED-E96D-024B-BE39-85F126654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65160" y="746125"/>
            <a:ext cx="6171743" cy="54721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6F69A-C520-C746-BE3A-CB45F98DC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Given the large </a:t>
            </a:r>
            <a:r>
              <a:rPr lang="en-US" sz="2000" dirty="0" err="1"/>
              <a:t>dataframe</a:t>
            </a:r>
            <a:r>
              <a:rPr lang="en-US" sz="2000" dirty="0"/>
              <a:t>, make a distribution for each route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Created a Probability Distribution Class in Python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Each distribution has a PDF and a CDF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074463B-74D9-9E40-BFC3-68A2CB6E0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10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79"/>
    </mc:Choice>
    <mc:Fallback>
      <p:transition spd="slow" advTm="47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5647D-36F3-EA46-AFEC-C163EC49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144" y="753533"/>
            <a:ext cx="11116055" cy="2801935"/>
          </a:xfrm>
        </p:spPr>
        <p:txBody>
          <a:bodyPr/>
          <a:lstStyle/>
          <a:p>
            <a:r>
              <a:rPr lang="en-US" dirty="0"/>
              <a:t>Implementing EP-Means with flight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91D3679-E2F0-F548-AAA3-47CF60D60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72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6"/>
    </mc:Choice>
    <mc:Fallback>
      <p:transition spd="slow" advTm="8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Wrote a function that can compute Earth Mover’s Distance for two distributions</a:t>
            </a:r>
          </a:p>
          <a:p>
            <a:pPr lvl="1"/>
            <a:r>
              <a:rPr lang="en-US" sz="2800" dirty="0"/>
              <a:t>Iterate through each possible flight duration</a:t>
            </a:r>
          </a:p>
          <a:p>
            <a:pPr lvl="1"/>
            <a:r>
              <a:rPr lang="en-US" sz="2800" dirty="0"/>
              <a:t>See how far apart the CDFs are at that point</a:t>
            </a:r>
          </a:p>
          <a:p>
            <a:pPr lvl="1"/>
            <a:r>
              <a:rPr lang="en-US" sz="2800" dirty="0"/>
              <a:t>Add to a running total</a:t>
            </a:r>
          </a:p>
          <a:p>
            <a:pPr lvl="1"/>
            <a:r>
              <a:rPr lang="en-US" sz="2800" dirty="0"/>
              <a:t>return the total</a:t>
            </a:r>
          </a:p>
          <a:p>
            <a:r>
              <a:rPr lang="en-US" sz="2800" dirty="0"/>
              <a:t>Runs very quickly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72B43B5-31C3-7D4F-9C1B-392441C5D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58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83"/>
    </mc:Choice>
    <mc:Fallback>
      <p:transition spd="slow" advTm="5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Wrote a function that can compute construct a centroid distribution for a collection of distributions fed in as input</a:t>
            </a:r>
          </a:p>
          <a:p>
            <a:pPr lvl="1"/>
            <a:r>
              <a:rPr lang="en-US" sz="2600" dirty="0"/>
              <a:t>Iterate through each possible flight duration</a:t>
            </a:r>
          </a:p>
          <a:p>
            <a:pPr lvl="1"/>
            <a:r>
              <a:rPr lang="en-US" sz="2600" dirty="0"/>
              <a:t>Find the average value of the PDF at that point</a:t>
            </a:r>
          </a:p>
          <a:p>
            <a:pPr lvl="1"/>
            <a:r>
              <a:rPr lang="en-US" sz="2600" dirty="0"/>
              <a:t>Add the average value to the resulting distribution’s PDF</a:t>
            </a:r>
          </a:p>
          <a:p>
            <a:pPr lvl="1"/>
            <a:r>
              <a:rPr lang="en-US" sz="2600" dirty="0"/>
              <a:t>Calculates the CDF as well</a:t>
            </a:r>
          </a:p>
          <a:p>
            <a:pPr lvl="1"/>
            <a:r>
              <a:rPr lang="en-US" sz="2600" dirty="0"/>
              <a:t>Return the centroid distribution</a:t>
            </a:r>
          </a:p>
          <a:p>
            <a:r>
              <a:rPr lang="en-US" sz="2800" dirty="0"/>
              <a:t>Runs slowly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E1145A-D51A-C14D-A04B-964817C2C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2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74"/>
    </mc:Choice>
    <mc:Fallback>
      <p:transition spd="slow" advTm="33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BF1F-BFA9-5D47-ACA8-FD37C7F4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0CE7-DD06-6C47-99D0-5C97688B7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Choosing Initial Clusters:</a:t>
            </a:r>
          </a:p>
          <a:p>
            <a:pPr lvl="1"/>
            <a:r>
              <a:rPr lang="en-US" sz="2600" dirty="0"/>
              <a:t>K-Means does not require initial clusters be chosen in any special way</a:t>
            </a:r>
          </a:p>
          <a:p>
            <a:pPr lvl="1"/>
            <a:r>
              <a:rPr lang="en-US" sz="2600" dirty="0"/>
              <a:t>Random choice is okay, but choosing poorly can lead to poor results</a:t>
            </a:r>
          </a:p>
          <a:p>
            <a:r>
              <a:rPr lang="en-US" sz="2800" dirty="0"/>
              <a:t>2 options:</a:t>
            </a:r>
          </a:p>
          <a:p>
            <a:pPr lvl="1"/>
            <a:r>
              <a:rPr lang="en-US" sz="2600" dirty="0"/>
              <a:t>Choose carefully (k-means++) </a:t>
            </a:r>
          </a:p>
          <a:p>
            <a:pPr lvl="1"/>
            <a:r>
              <a:rPr lang="en-US" sz="2600" dirty="0"/>
              <a:t>Run K-Means many times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6CB1B7-EA2A-8A4E-B905-2937AEE9C9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94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11"/>
    </mc:Choice>
    <mc:Fallback>
      <p:transition spd="slow" advTm="53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2BDF-F21C-0B45-802B-CAD5D0DE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E601F-D369-3F43-AA27-1B021EE0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dirty="0"/>
              <a:t>Given all the data, compute the centroid. This is the first cluster center.</a:t>
            </a:r>
          </a:p>
          <a:p>
            <a:pPr>
              <a:buFontTx/>
              <a:buChar char="-"/>
            </a:pPr>
            <a:r>
              <a:rPr lang="en-US" sz="3200" dirty="0"/>
              <a:t>From the remaining data, using a weighted random choice, choose another point to be the next centroid</a:t>
            </a:r>
          </a:p>
          <a:p>
            <a:pPr>
              <a:buFontTx/>
              <a:buChar char="-"/>
            </a:pPr>
            <a:r>
              <a:rPr lang="en-US" sz="3200" dirty="0"/>
              <a:t>Weighted choice favors points which are far from any cluster centers</a:t>
            </a:r>
          </a:p>
          <a:p>
            <a:pPr>
              <a:buFontTx/>
              <a:buChar char="-"/>
            </a:pPr>
            <a:r>
              <a:rPr lang="en-US" sz="3200" dirty="0"/>
              <a:t>Repeat until K initial clusters have been defined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577606-4543-4244-B6AB-63DBC38B8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42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297"/>
    </mc:Choice>
    <mc:Fallback>
      <p:transition spd="slow" advTm="74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013F2-BC32-F745-B20F-DD57AE7FC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3FA2B-1986-B347-A861-9E25C59052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D5DFDA-A9E6-C649-A94E-B5FA1AF40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42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6"/>
    </mc:Choice>
    <mc:Fallback>
      <p:transition spd="slow" advTm="4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6B43A-F605-AF48-B907-A3DF26AA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BA3A-9546-BA47-8F29-29EAA41F5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Understanding EP-Means</a:t>
            </a:r>
          </a:p>
          <a:p>
            <a:pPr lvl="1"/>
            <a:r>
              <a:rPr lang="en-US" sz="2800" dirty="0"/>
              <a:t>K-Means</a:t>
            </a:r>
          </a:p>
          <a:p>
            <a:pPr lvl="1"/>
            <a:r>
              <a:rPr lang="en-US" sz="2800" dirty="0"/>
              <a:t>Translation to EP-Means</a:t>
            </a:r>
          </a:p>
          <a:p>
            <a:r>
              <a:rPr lang="en-US" sz="2800" dirty="0"/>
              <a:t>Flight Dataset</a:t>
            </a:r>
          </a:p>
          <a:p>
            <a:pPr lvl="1"/>
            <a:r>
              <a:rPr lang="en-US" sz="2800" dirty="0"/>
              <a:t>Cleaning and Exploration</a:t>
            </a:r>
          </a:p>
          <a:p>
            <a:r>
              <a:rPr lang="en-US" sz="2800" dirty="0"/>
              <a:t>Implementing EP-Means</a:t>
            </a:r>
          </a:p>
          <a:p>
            <a:pPr lvl="1"/>
            <a:r>
              <a:rPr lang="en-US" sz="2800" dirty="0"/>
              <a:t>Earth Mover’s Distance</a:t>
            </a:r>
          </a:p>
          <a:p>
            <a:pPr lvl="1"/>
            <a:r>
              <a:rPr lang="en-US" sz="2800" dirty="0"/>
              <a:t>Cluster Centroid</a:t>
            </a:r>
          </a:p>
          <a:p>
            <a:pPr lvl="1"/>
            <a:r>
              <a:rPr lang="en-US" sz="2800" dirty="0"/>
              <a:t>Initial Clusters</a:t>
            </a:r>
          </a:p>
          <a:p>
            <a:r>
              <a:rPr lang="en-US" sz="2800" dirty="0"/>
              <a:t>Results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767711-4762-4D4E-9DB4-D4D3C41E0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610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84"/>
    </mc:Choice>
    <mc:Fallback>
      <p:transition spd="slow" advTm="46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50377D16-6D66-E448-8629-0D9F741D5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14975" y="746125"/>
            <a:ext cx="5860161" cy="586016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Probability Density Functions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K = 5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633C065-4DA7-4B44-BB52-1F7D83718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30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86"/>
    </mc:Choice>
    <mc:Fallback>
      <p:transition spd="slow" advTm="51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Cumulative Distribution Functions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K = 5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A4719D77-156C-814F-83DC-E3CCB5F10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14975" y="746125"/>
            <a:ext cx="5472113" cy="547211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806726C-A5AF-5F4B-AE34-3B5C0A89B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71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94"/>
    </mc:Choice>
    <mc:Fallback>
      <p:transition spd="slow" advTm="10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B8A5-FB9D-7645-B3C4-AADC0481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Error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B700-6646-8A40-9379-E626ED79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Error can be measured in total Earth Mover’s Distance between each distribution and its respective cluster centroid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A4719D77-156C-814F-83DC-E3CCB5F10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14975" y="746125"/>
            <a:ext cx="5472113" cy="547211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67243B-A102-9849-9AB6-89BE64F73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1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62"/>
    </mc:Choice>
    <mc:Fallback>
      <p:transition spd="slow" advTm="11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6C35D-86D9-B748-B5E9-C0C50B008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Values of K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D4446BF-CD3B-144B-8D47-3C6571D38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14975" y="746125"/>
            <a:ext cx="5472113" cy="54721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8BCC8F-A13B-AE45-868C-0487C8E83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000" dirty="0"/>
              <a:t>Clustering was run for values of K between 2 and 10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Expected that error would drop as K increased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K=5 appears to be the ”Elbow Point”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Past K=5, the error doesn’t drop near as fast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3F226FB-FF0F-1A4E-9C35-528CBCDA8EBD}"/>
              </a:ext>
            </a:extLst>
          </p:cNvPr>
          <p:cNvCxnSpPr/>
          <p:nvPr/>
        </p:nvCxnSpPr>
        <p:spPr>
          <a:xfrm flipH="1">
            <a:off x="7851648" y="2621280"/>
            <a:ext cx="1109472" cy="17922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08E44D2-D509-6549-B90E-D1667C337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20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57"/>
    </mc:Choice>
    <mc:Fallback>
      <p:transition spd="slow" advTm="48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6B43A-F605-AF48-B907-A3DF26AA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BA3A-9546-BA47-8F29-29EAA41F5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Understanding EP-Means</a:t>
            </a:r>
          </a:p>
          <a:p>
            <a:pPr lvl="1"/>
            <a:r>
              <a:rPr lang="en-US" sz="2800" dirty="0"/>
              <a:t>K-Means</a:t>
            </a:r>
          </a:p>
          <a:p>
            <a:pPr lvl="1"/>
            <a:r>
              <a:rPr lang="en-US" sz="2800" dirty="0"/>
              <a:t>Translation to EP-Means</a:t>
            </a:r>
          </a:p>
          <a:p>
            <a:r>
              <a:rPr lang="en-US" sz="2800" dirty="0"/>
              <a:t>Flight Dataset</a:t>
            </a:r>
          </a:p>
          <a:p>
            <a:pPr lvl="1"/>
            <a:r>
              <a:rPr lang="en-US" sz="2800" dirty="0"/>
              <a:t>Cleaning and Exploration</a:t>
            </a:r>
          </a:p>
          <a:p>
            <a:r>
              <a:rPr lang="en-US" sz="2800" dirty="0"/>
              <a:t>Implementing EP-Means</a:t>
            </a:r>
          </a:p>
          <a:p>
            <a:pPr lvl="1"/>
            <a:r>
              <a:rPr lang="en-US" sz="2800" dirty="0"/>
              <a:t>Earth Mover’s Distance</a:t>
            </a:r>
          </a:p>
          <a:p>
            <a:pPr lvl="1"/>
            <a:r>
              <a:rPr lang="en-US" sz="2800" dirty="0"/>
              <a:t>Cluster Centroid</a:t>
            </a:r>
          </a:p>
          <a:p>
            <a:pPr lvl="1"/>
            <a:r>
              <a:rPr lang="en-US" sz="2800" dirty="0"/>
              <a:t>Initial Clusters</a:t>
            </a:r>
          </a:p>
          <a:p>
            <a:r>
              <a:rPr lang="en-US" sz="2800" dirty="0"/>
              <a:t>Results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6165C6-3606-714F-B9BA-916D78DED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53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58"/>
    </mc:Choice>
    <mc:Fallback>
      <p:transition spd="slow" advTm="17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A6FA0-3BE0-5345-9B9B-8C2003EC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7C1AB-3E89-8C48-890E-1D0EA26B1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EP-Means:</a:t>
            </a:r>
          </a:p>
          <a:p>
            <a:pPr lvl="1"/>
            <a:r>
              <a:rPr lang="en-US" sz="2800" dirty="0"/>
              <a:t>Benefits:</a:t>
            </a:r>
          </a:p>
          <a:p>
            <a:pPr lvl="2"/>
            <a:r>
              <a:rPr lang="en-US" sz="2400" dirty="0"/>
              <a:t>Very fast</a:t>
            </a:r>
          </a:p>
          <a:p>
            <a:pPr lvl="2"/>
            <a:r>
              <a:rPr lang="en-US" sz="2400" dirty="0"/>
              <a:t>Can be optimized by choosing initial clusters carefully</a:t>
            </a:r>
          </a:p>
          <a:p>
            <a:pPr lvl="2"/>
            <a:r>
              <a:rPr lang="en-US" sz="2400" dirty="0"/>
              <a:t>Does not assume the distributions to be in a certain shape</a:t>
            </a:r>
          </a:p>
          <a:p>
            <a:pPr lvl="1"/>
            <a:r>
              <a:rPr lang="en-US" sz="2800" dirty="0"/>
              <a:t>Drawbacks:</a:t>
            </a:r>
          </a:p>
          <a:p>
            <a:pPr lvl="2"/>
            <a:r>
              <a:rPr lang="en-US" sz="2400" dirty="0"/>
              <a:t>Very specific use case</a:t>
            </a:r>
          </a:p>
          <a:p>
            <a:r>
              <a:rPr lang="en-US" sz="2800" dirty="0"/>
              <a:t>Flight routes can be clustered in accordance with the distribution of their durations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75A85E-4B6F-1144-B1C5-D99CFDE5A0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1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49"/>
    </mc:Choice>
    <mc:Fallback>
      <p:transition spd="slow" advTm="17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99A7-BADE-6C4E-994E-D40DB0A02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EP-Means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78094-A969-E240-84D0-E63C63229C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DC42BB-33B8-854B-B613-FF32E10AE7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02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06"/>
    </mc:Choice>
    <mc:Fallback>
      <p:transition spd="slow" advTm="4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7D641-D165-DB46-9DAF-89D63A02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EP-Means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5E3AC05-9CBB-0644-804B-FB8C31BF3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4900" y="2057401"/>
            <a:ext cx="9982200" cy="3454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926542-4543-F642-81B7-C529085A382F}"/>
              </a:ext>
            </a:extLst>
          </p:cNvPr>
          <p:cNvSpPr txBox="1"/>
          <p:nvPr/>
        </p:nvSpPr>
        <p:spPr>
          <a:xfrm>
            <a:off x="1104900" y="5730240"/>
            <a:ext cx="998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Henderson, K., Gallagher, B., &amp; </a:t>
            </a:r>
            <a:r>
              <a:rPr lang="en-US" sz="1600" dirty="0" err="1"/>
              <a:t>Eliassi</a:t>
            </a:r>
            <a:r>
              <a:rPr lang="en-US" sz="1600" dirty="0"/>
              <a:t>-Rad, T. (2015). EP-MEANS: An efficient nonparametric clustering of empirical probability distributions. Proceedings of the 30th Annual ACM Symposium on Applied Computing, 893–900. https://</a:t>
            </a:r>
            <a:r>
              <a:rPr lang="en-US" sz="1600" dirty="0" err="1"/>
              <a:t>doi.org</a:t>
            </a:r>
            <a:r>
              <a:rPr lang="en-US" sz="1600" dirty="0"/>
              <a:t>/10.1145/2695664.2695860</a:t>
            </a:r>
          </a:p>
          <a:p>
            <a:endParaRPr lang="en-US" sz="16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04B91B-A533-1446-AD43-1F828DB4C2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0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52"/>
    </mc:Choice>
    <mc:Fallback>
      <p:transition spd="slow" advTm="45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40445-BAA1-7444-8341-73A406226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8C7DC0CD-8BFB-164C-A5F9-96FC832948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1051015" y="2193925"/>
            <a:ext cx="4603570" cy="4024313"/>
          </a:xfrm>
        </p:spPr>
      </p:pic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D4BA06E8-70A7-BD42-B15B-7D12D7BB3B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824029" y="2182409"/>
            <a:ext cx="5404803" cy="4048385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EDB00FC-AF74-7944-A5DD-44F6F537F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3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73"/>
    </mc:Choice>
    <mc:Fallback>
      <p:transition spd="slow" advTm="6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CA30-98BF-0E4A-981D-D6E1E8B0B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A2A89-8A4D-EF49-A1DA-BBBE7F3EE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4400" dirty="0"/>
              <a:t>Relies on:</a:t>
            </a:r>
          </a:p>
          <a:p>
            <a:pPr lvl="1">
              <a:buFontTx/>
              <a:buChar char="-"/>
            </a:pPr>
            <a:r>
              <a:rPr lang="en-US" sz="4000" dirty="0"/>
              <a:t>Distance</a:t>
            </a:r>
          </a:p>
          <a:p>
            <a:pPr lvl="1">
              <a:buFontTx/>
              <a:buChar char="-"/>
            </a:pPr>
            <a:r>
              <a:rPr lang="en-US" sz="4000" dirty="0"/>
              <a:t>Centroid computation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FBA89B-0DC3-8642-894D-06169853D8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30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79"/>
    </mc:Choice>
    <mc:Fallback>
      <p:transition spd="slow" advTm="23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5B8D-B301-9F4E-B326-C7431272F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Translation to EP-Means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C7B8C-C0E0-7048-860C-14BC60888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9470136" cy="4024125"/>
          </a:xfrm>
        </p:spPr>
        <p:txBody>
          <a:bodyPr>
            <a:normAutofit/>
          </a:bodyPr>
          <a:lstStyle/>
          <a:p>
            <a:r>
              <a:rPr lang="en-US" sz="4000" dirty="0"/>
              <a:t>Distance Metric:</a:t>
            </a:r>
          </a:p>
          <a:p>
            <a:pPr lvl="1"/>
            <a:r>
              <a:rPr lang="en-US" sz="4000" dirty="0"/>
              <a:t>Earth Mover’s Distance</a:t>
            </a:r>
          </a:p>
          <a:p>
            <a:pPr lvl="1"/>
            <a:r>
              <a:rPr lang="en-US" sz="4000" dirty="0"/>
              <a:t>Area Between Cumulative Distribution Functions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C4EFC78-C696-4C48-870D-C5B00FB4D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87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55"/>
    </mc:Choice>
    <mc:Fallback>
      <p:transition spd="slow" advTm="33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10D4-CDC3-7B43-947A-4F344E05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Earth Mover’s Distance</a:t>
            </a:r>
          </a:p>
        </p:txBody>
      </p:sp>
      <p:pic>
        <p:nvPicPr>
          <p:cNvPr id="5" name="Content Placeholder 4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83E20F94-66D9-1F44-9B99-F1F1B66ED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14528" y="1943122"/>
            <a:ext cx="11423904" cy="4550199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C5D31C-A53C-3E44-A4A6-0E5696769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79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54"/>
    </mc:Choice>
    <mc:Fallback>
      <p:transition spd="slow" advTm="62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4E2E7-4F3B-E941-9CF4-80D61C9E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Translation to EP-Means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B8553-A652-074B-98AE-4730D3EB7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Centroid Computation:</a:t>
            </a:r>
          </a:p>
          <a:p>
            <a:pPr lvl="1"/>
            <a:r>
              <a:rPr lang="en-US" sz="3400" dirty="0"/>
              <a:t>Simple average of Probability Density Functions</a:t>
            </a:r>
          </a:p>
          <a:p>
            <a:pPr lvl="1"/>
            <a:r>
              <a:rPr lang="en-US" sz="3400" dirty="0"/>
              <a:t>PDF</a:t>
            </a:r>
          </a:p>
          <a:p>
            <a:pPr lvl="1"/>
            <a:endParaRPr lang="en-US" sz="3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76172D-3705-ED4A-AABE-CC0039F219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37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99"/>
    </mc:Choice>
    <mc:Fallback>
      <p:transition spd="slow" advTm="28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117</TotalTime>
  <Words>567</Words>
  <Application>Microsoft Macintosh PowerPoint</Application>
  <PresentationFormat>Widescreen</PresentationFormat>
  <Paragraphs>115</Paragraphs>
  <Slides>25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Century Gothic</vt:lpstr>
      <vt:lpstr>Vapor Trail</vt:lpstr>
      <vt:lpstr>Flight Data Clustering Using EP-Means</vt:lpstr>
      <vt:lpstr>Overview</vt:lpstr>
      <vt:lpstr>Understanding EP-Means</vt:lpstr>
      <vt:lpstr>Understanding EP-Means</vt:lpstr>
      <vt:lpstr>K-Means</vt:lpstr>
      <vt:lpstr>K-Means</vt:lpstr>
      <vt:lpstr>Translation to EP-Means</vt:lpstr>
      <vt:lpstr>Earth Mover’s Distance</vt:lpstr>
      <vt:lpstr>Translation to EP-Means</vt:lpstr>
      <vt:lpstr>Flight DataSet</vt:lpstr>
      <vt:lpstr>Flight Data</vt:lpstr>
      <vt:lpstr>Flight Data Cleaning</vt:lpstr>
      <vt:lpstr>Constructing a Distribution</vt:lpstr>
      <vt:lpstr>Implementing EP-Means with flight data</vt:lpstr>
      <vt:lpstr>Implementing EP-Means</vt:lpstr>
      <vt:lpstr>Implementing EP-Means</vt:lpstr>
      <vt:lpstr>Implementing EP-Means</vt:lpstr>
      <vt:lpstr>K-Means++</vt:lpstr>
      <vt:lpstr>Results</vt:lpstr>
      <vt:lpstr>Results</vt:lpstr>
      <vt:lpstr>Results</vt:lpstr>
      <vt:lpstr>Measuring Error</vt:lpstr>
      <vt:lpstr>Other Values of K</vt:lpstr>
      <vt:lpstr>Review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Sams</dc:creator>
  <cp:lastModifiedBy>Brandon Sams</cp:lastModifiedBy>
  <cp:revision>17</cp:revision>
  <dcterms:created xsi:type="dcterms:W3CDTF">2021-03-06T19:38:02Z</dcterms:created>
  <dcterms:modified xsi:type="dcterms:W3CDTF">2021-03-06T21:47:13Z</dcterms:modified>
</cp:coreProperties>
</file>

<file path=docProps/thumbnail.jpeg>
</file>